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3" r:id="rId13"/>
    <p:sldId id="274" r:id="rId14"/>
    <p:sldId id="272" r:id="rId15"/>
    <p:sldId id="264" r:id="rId16"/>
    <p:sldId id="265" r:id="rId17"/>
    <p:sldId id="266" r:id="rId18"/>
    <p:sldId id="267" r:id="rId19"/>
    <p:sldId id="268" r:id="rId20"/>
    <p:sldId id="269" r:id="rId21"/>
    <p:sldId id="270" r:id="rId22"/>
    <p:sldId id="271" r:id="rId23"/>
  </p:sldIdLst>
  <p:sldSz cx="12192000" cy="6858000"/>
  <p:notesSz cx="6858000" cy="9144000"/>
  <p:embeddedFontLst>
    <p:embeddedFont>
      <p:font typeface="Century Gothic" panose="020B0502020202020204" pitchFamily="34" charset="0"/>
      <p:regular r:id="rId25"/>
      <p:bold r:id="rId26"/>
      <p:italic r:id="rId27"/>
      <p:boldItalic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69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05324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2144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6933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7663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59427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Joe Andersen</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4" name="Audio 3">
            <a:hlinkClick r:id="" action="ppaction://media"/>
            <a:extLst>
              <a:ext uri="{FF2B5EF4-FFF2-40B4-BE49-F238E27FC236}">
                <a16:creationId xmlns:a16="http://schemas.microsoft.com/office/drawing/2014/main" id="{388798A4-6924-47D6-81FF-9AFFD77B2B7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484"/>
    </mc:Choice>
    <mc:Fallback>
      <p:transition spd="slow" advTm="8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198F7A70-E504-42D3-84B7-149DFE6B5C41}"/>
              </a:ext>
            </a:extLst>
          </p:cNvPr>
          <p:cNvPicPr>
            <a:picLocks noChangeAspect="1"/>
          </p:cNvPicPr>
          <p:nvPr/>
        </p:nvPicPr>
        <p:blipFill>
          <a:blip r:embed="rId7"/>
          <a:stretch>
            <a:fillRect/>
          </a:stretch>
        </p:blipFill>
        <p:spPr>
          <a:xfrm>
            <a:off x="1472113" y="2519235"/>
            <a:ext cx="8411749" cy="1819529"/>
          </a:xfrm>
          <a:prstGeom prst="rect">
            <a:avLst/>
          </a:prstGeom>
        </p:spPr>
      </p:pic>
      <p:sp>
        <p:nvSpPr>
          <p:cNvPr id="9" name="Google Shape;195;g9504e29505_0_0">
            <a:extLst>
              <a:ext uri="{FF2B5EF4-FFF2-40B4-BE49-F238E27FC236}">
                <a16:creationId xmlns:a16="http://schemas.microsoft.com/office/drawing/2014/main" id="{BBC579AD-202C-4444-93FA-14C6E52950BB}"/>
              </a:ext>
            </a:extLst>
          </p:cNvPr>
          <p:cNvSpPr txBox="1">
            <a:spLocks/>
          </p:cNvSpPr>
          <p:nvPr/>
        </p:nvSpPr>
        <p:spPr>
          <a:xfrm>
            <a:off x="618309" y="749106"/>
            <a:ext cx="8678091" cy="129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dirty="0"/>
              <a:t>Fail Due To Vector Too Long</a:t>
            </a:r>
          </a:p>
        </p:txBody>
      </p:sp>
      <p:pic>
        <p:nvPicPr>
          <p:cNvPr id="7" name="Picture 6">
            <a:extLst>
              <a:ext uri="{FF2B5EF4-FFF2-40B4-BE49-F238E27FC236}">
                <a16:creationId xmlns:a16="http://schemas.microsoft.com/office/drawing/2014/main" id="{7FD938BE-D8A4-419D-8F84-8B59E3C56154}"/>
              </a:ext>
            </a:extLst>
          </p:cNvPr>
          <p:cNvPicPr>
            <a:picLocks noChangeAspect="1"/>
          </p:cNvPicPr>
          <p:nvPr/>
        </p:nvPicPr>
        <p:blipFill>
          <a:blip r:embed="rId8"/>
          <a:stretch>
            <a:fillRect/>
          </a:stretch>
        </p:blipFill>
        <p:spPr>
          <a:xfrm>
            <a:off x="7025963" y="3428999"/>
            <a:ext cx="4852528" cy="419158"/>
          </a:xfrm>
          <a:prstGeom prst="rect">
            <a:avLst/>
          </a:prstGeom>
        </p:spPr>
      </p:pic>
      <p:pic>
        <p:nvPicPr>
          <p:cNvPr id="8" name="Audio 7">
            <a:hlinkClick r:id="" action="ppaction://media"/>
            <a:extLst>
              <a:ext uri="{FF2B5EF4-FFF2-40B4-BE49-F238E27FC236}">
                <a16:creationId xmlns:a16="http://schemas.microsoft.com/office/drawing/2014/main" id="{A39FCF61-6A71-45E9-9C0E-3F4CA5B3C05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026906536"/>
      </p:ext>
    </p:extLst>
  </p:cSld>
  <p:clrMapOvr>
    <a:masterClrMapping/>
  </p:clrMapOvr>
  <mc:AlternateContent xmlns:mc="http://schemas.openxmlformats.org/markup-compatibility/2006">
    <mc:Choice xmlns:p14="http://schemas.microsoft.com/office/powerpoint/2010/main" Requires="p14">
      <p:transition spd="slow" p14:dur="2000" advTm="42920"/>
    </mc:Choice>
    <mc:Fallback>
      <p:transition spd="slow" advTm="42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a:extLst>
              <a:ext uri="{FF2B5EF4-FFF2-40B4-BE49-F238E27FC236}">
                <a16:creationId xmlns:a16="http://schemas.microsoft.com/office/drawing/2014/main" id="{7E99C424-4286-48C3-A708-BD1CC42552BC}"/>
              </a:ext>
            </a:extLst>
          </p:cNvPr>
          <p:cNvPicPr>
            <a:picLocks noChangeAspect="1"/>
          </p:cNvPicPr>
          <p:nvPr/>
        </p:nvPicPr>
        <p:blipFill>
          <a:blip r:embed="rId7"/>
          <a:stretch>
            <a:fillRect/>
          </a:stretch>
        </p:blipFill>
        <p:spPr>
          <a:xfrm>
            <a:off x="1518598" y="2507643"/>
            <a:ext cx="9154803" cy="2191056"/>
          </a:xfrm>
          <a:prstGeom prst="rect">
            <a:avLst/>
          </a:prstGeom>
        </p:spPr>
      </p:pic>
      <p:sp>
        <p:nvSpPr>
          <p:cNvPr id="9" name="Google Shape;195;g9504e29505_0_0">
            <a:extLst>
              <a:ext uri="{FF2B5EF4-FFF2-40B4-BE49-F238E27FC236}">
                <a16:creationId xmlns:a16="http://schemas.microsoft.com/office/drawing/2014/main" id="{0E7C8959-2466-45D6-B9A1-7D0BE29958A9}"/>
              </a:ext>
            </a:extLst>
          </p:cNvPr>
          <p:cNvSpPr txBox="1">
            <a:spLocks/>
          </p:cNvSpPr>
          <p:nvPr/>
        </p:nvSpPr>
        <p:spPr>
          <a:xfrm>
            <a:off x="609600" y="764373"/>
            <a:ext cx="8686800" cy="129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dirty="0"/>
              <a:t>Can Add Entries To Reserved</a:t>
            </a:r>
          </a:p>
        </p:txBody>
      </p:sp>
      <p:pic>
        <p:nvPicPr>
          <p:cNvPr id="7" name="Picture 6">
            <a:extLst>
              <a:ext uri="{FF2B5EF4-FFF2-40B4-BE49-F238E27FC236}">
                <a16:creationId xmlns:a16="http://schemas.microsoft.com/office/drawing/2014/main" id="{D80CEA61-1435-41F2-88AD-125EB87F9BDE}"/>
              </a:ext>
            </a:extLst>
          </p:cNvPr>
          <p:cNvPicPr>
            <a:picLocks noChangeAspect="1"/>
          </p:cNvPicPr>
          <p:nvPr/>
        </p:nvPicPr>
        <p:blipFill>
          <a:blip r:embed="rId8"/>
          <a:stretch>
            <a:fillRect/>
          </a:stretch>
        </p:blipFill>
        <p:spPr>
          <a:xfrm>
            <a:off x="7038554" y="3452948"/>
            <a:ext cx="4932122" cy="504895"/>
          </a:xfrm>
          <a:prstGeom prst="rect">
            <a:avLst/>
          </a:prstGeom>
        </p:spPr>
      </p:pic>
      <p:pic>
        <p:nvPicPr>
          <p:cNvPr id="8" name="Audio 7">
            <a:hlinkClick r:id="" action="ppaction://media"/>
            <a:extLst>
              <a:ext uri="{FF2B5EF4-FFF2-40B4-BE49-F238E27FC236}">
                <a16:creationId xmlns:a16="http://schemas.microsoft.com/office/drawing/2014/main" id="{9E986557-EBC2-4C06-8C4D-01C9C8AFD05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048547709"/>
      </p:ext>
    </p:extLst>
  </p:cSld>
  <p:clrMapOvr>
    <a:masterClrMapping/>
  </p:clrMapOvr>
  <mc:AlternateContent xmlns:mc="http://schemas.openxmlformats.org/markup-compatibility/2006">
    <mc:Choice xmlns:p14="http://schemas.microsoft.com/office/powerpoint/2010/main" Requires="p14">
      <p:transition spd="slow" p14:dur="2000" advTm="41701"/>
    </mc:Choice>
    <mc:Fallback>
      <p:transition spd="slow" advTm="41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4B58841-7A76-412B-BBD7-5C1A6431E81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4900"/>
    </mc:Choice>
    <mc:Fallback>
      <p:transition spd="slow" advTm="104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685800" lvl="1" indent="-228600" algn="l" rtl="0">
              <a:lnSpc>
                <a:spcPct val="90000"/>
              </a:lnSpc>
              <a:spcBef>
                <a:spcPts val="500"/>
              </a:spcBef>
              <a:spcAft>
                <a:spcPts val="0"/>
              </a:spcAft>
              <a:buClr>
                <a:schemeClr val="lt1"/>
              </a:buClr>
              <a:buSzPts val="2000"/>
              <a:buChar char="•"/>
            </a:pPr>
            <a:r>
              <a:rPr lang="en-US" sz="1600" dirty="0" err="1"/>
              <a:t>Astrée</a:t>
            </a:r>
            <a:endParaRPr lang="en-US" sz="1600" dirty="0"/>
          </a:p>
          <a:p>
            <a:pPr marL="685800" lvl="1" indent="-228600" algn="l" rtl="0">
              <a:lnSpc>
                <a:spcPct val="90000"/>
              </a:lnSpc>
              <a:spcBef>
                <a:spcPts val="500"/>
              </a:spcBef>
              <a:spcAft>
                <a:spcPts val="0"/>
              </a:spcAft>
              <a:buClr>
                <a:schemeClr val="lt1"/>
              </a:buClr>
              <a:buSzPts val="2000"/>
              <a:buChar char="•"/>
            </a:pPr>
            <a:r>
              <a:rPr lang="en-US" sz="1600" dirty="0"/>
              <a:t>Helix QAC</a:t>
            </a:r>
          </a:p>
          <a:p>
            <a:pPr marL="685800" lvl="1" indent="-228600" algn="l" rtl="0">
              <a:lnSpc>
                <a:spcPct val="90000"/>
              </a:lnSpc>
              <a:spcBef>
                <a:spcPts val="500"/>
              </a:spcBef>
              <a:spcAft>
                <a:spcPts val="0"/>
              </a:spcAft>
              <a:buClr>
                <a:schemeClr val="lt1"/>
              </a:buClr>
              <a:buSzPts val="2000"/>
              <a:buChar char="•"/>
            </a:pPr>
            <a:r>
              <a:rPr lang="en-US" sz="1600" dirty="0" err="1"/>
              <a:t>Parasoft</a:t>
            </a:r>
            <a:r>
              <a:rPr lang="en-US" sz="1600" dirty="0"/>
              <a:t> C/C++test</a:t>
            </a:r>
          </a:p>
          <a:p>
            <a:pPr marL="685800" lvl="1" indent="-228600" algn="l" rtl="0">
              <a:lnSpc>
                <a:spcPct val="90000"/>
              </a:lnSpc>
              <a:spcBef>
                <a:spcPts val="500"/>
              </a:spcBef>
              <a:spcAft>
                <a:spcPts val="0"/>
              </a:spcAft>
              <a:buClr>
                <a:schemeClr val="lt1"/>
              </a:buClr>
              <a:buSzPts val="2000"/>
              <a:buChar char="•"/>
            </a:pPr>
            <a:r>
              <a:rPr lang="en-US" sz="1600" dirty="0"/>
              <a:t>PVS-Studio</a:t>
            </a:r>
          </a:p>
          <a:p>
            <a:pPr marL="685800" lvl="1" indent="-228600" algn="l" rtl="0">
              <a:lnSpc>
                <a:spcPct val="90000"/>
              </a:lnSpc>
              <a:spcBef>
                <a:spcPts val="500"/>
              </a:spcBef>
              <a:spcAft>
                <a:spcPts val="0"/>
              </a:spcAft>
              <a:buClr>
                <a:schemeClr val="lt1"/>
              </a:buClr>
              <a:buSzPts val="2000"/>
              <a:buChar char="•"/>
            </a:pPr>
            <a:r>
              <a:rPr lang="en-US" sz="1600" dirty="0" err="1"/>
              <a:t>Polyspace</a:t>
            </a:r>
            <a:r>
              <a:rPr lang="en-US" sz="1600" dirty="0"/>
              <a:t> Bug Finder</a:t>
            </a:r>
          </a:p>
          <a:p>
            <a:pPr marL="685800" lvl="1" indent="-228600" algn="l" rtl="0">
              <a:lnSpc>
                <a:spcPct val="90000"/>
              </a:lnSpc>
              <a:spcBef>
                <a:spcPts val="500"/>
              </a:spcBef>
              <a:spcAft>
                <a:spcPts val="0"/>
              </a:spcAft>
              <a:buClr>
                <a:schemeClr val="lt1"/>
              </a:buClr>
              <a:buSzPts val="2000"/>
              <a:buChar char="•"/>
            </a:pPr>
            <a:r>
              <a:rPr lang="en-US" sz="1600" dirty="0" err="1"/>
              <a:t>CodeSonar</a:t>
            </a:r>
            <a:endParaRPr lang="en-US" sz="1600" dirty="0"/>
          </a:p>
          <a:p>
            <a:pPr marL="685800" lvl="1" indent="-228600" algn="l" rtl="0">
              <a:lnSpc>
                <a:spcPct val="90000"/>
              </a:lnSpc>
              <a:spcBef>
                <a:spcPts val="500"/>
              </a:spcBef>
              <a:spcAft>
                <a:spcPts val="0"/>
              </a:spcAft>
              <a:buClr>
                <a:schemeClr val="lt1"/>
              </a:buClr>
              <a:buSzPts val="2000"/>
              <a:buChar char="•"/>
            </a:pPr>
            <a:r>
              <a:rPr lang="en-US" sz="1600" dirty="0"/>
              <a:t>LDRA tool suite</a:t>
            </a:r>
          </a:p>
          <a:p>
            <a:pPr marL="685800" lvl="1" indent="-228600" algn="l" rtl="0">
              <a:lnSpc>
                <a:spcPct val="90000"/>
              </a:lnSpc>
              <a:spcBef>
                <a:spcPts val="500"/>
              </a:spcBef>
              <a:spcAft>
                <a:spcPts val="0"/>
              </a:spcAft>
              <a:buClr>
                <a:schemeClr val="lt1"/>
              </a:buClr>
              <a:buSzPts val="2000"/>
              <a:buChar char="•"/>
            </a:pPr>
            <a:r>
              <a:rPr lang="en-US" sz="1600" dirty="0" err="1"/>
              <a:t>Axivion</a:t>
            </a:r>
            <a:r>
              <a:rPr lang="en-US" sz="1600" dirty="0"/>
              <a:t> Bauhaus Suite</a:t>
            </a:r>
          </a:p>
          <a:p>
            <a:pPr marL="685800" lvl="1" indent="-228600" algn="l" rtl="0">
              <a:lnSpc>
                <a:spcPct val="90000"/>
              </a:lnSpc>
              <a:spcBef>
                <a:spcPts val="500"/>
              </a:spcBef>
              <a:spcAft>
                <a:spcPts val="0"/>
              </a:spcAft>
              <a:buClr>
                <a:schemeClr val="lt1"/>
              </a:buClr>
              <a:buSzPts val="2000"/>
              <a:buChar char="•"/>
            </a:pPr>
            <a:r>
              <a:rPr lang="en-US" sz="1600" dirty="0" err="1"/>
              <a:t>RuleChecker</a:t>
            </a:r>
            <a:endParaRPr lang="en-US" sz="1600" dirty="0"/>
          </a:p>
          <a:p>
            <a:pPr marL="685800" lvl="1" indent="-228600" algn="l" rtl="0">
              <a:lnSpc>
                <a:spcPct val="90000"/>
              </a:lnSpc>
              <a:spcBef>
                <a:spcPts val="500"/>
              </a:spcBef>
              <a:spcAft>
                <a:spcPts val="0"/>
              </a:spcAft>
              <a:buClr>
                <a:schemeClr val="lt1"/>
              </a:buClr>
              <a:buSzPts val="2000"/>
              <a:buChar char="•"/>
            </a:pPr>
            <a:r>
              <a:rPr lang="en-US" sz="1600" dirty="0"/>
              <a:t>ECLAIR</a:t>
            </a:r>
          </a:p>
          <a:p>
            <a:pPr marL="685800" lvl="1" indent="-228600" algn="l" rtl="0">
              <a:lnSpc>
                <a:spcPct val="90000"/>
              </a:lnSpc>
              <a:spcBef>
                <a:spcPts val="500"/>
              </a:spcBef>
              <a:spcAft>
                <a:spcPts val="0"/>
              </a:spcAft>
              <a:buClr>
                <a:schemeClr val="lt1"/>
              </a:buClr>
              <a:buSzPts val="2000"/>
              <a:buChar char="•"/>
            </a:pPr>
            <a:r>
              <a:rPr lang="en-US" sz="1600" dirty="0"/>
              <a:t>Clang</a:t>
            </a:r>
          </a:p>
          <a:p>
            <a:pPr marL="685800" lvl="1" indent="-228600" algn="l" rtl="0">
              <a:lnSpc>
                <a:spcPct val="90000"/>
              </a:lnSpc>
              <a:spcBef>
                <a:spcPts val="500"/>
              </a:spcBef>
              <a:spcAft>
                <a:spcPts val="0"/>
              </a:spcAft>
              <a:buClr>
                <a:schemeClr val="lt1"/>
              </a:buClr>
              <a:buSzPts val="2000"/>
              <a:buChar char="•"/>
            </a:pPr>
            <a:r>
              <a:rPr lang="en-US" sz="1600" dirty="0"/>
              <a:t>Coverity</a:t>
            </a:r>
          </a:p>
          <a:p>
            <a:pPr marL="685800" lvl="1" indent="-228600" algn="l" rtl="0">
              <a:lnSpc>
                <a:spcPct val="90000"/>
              </a:lnSpc>
              <a:spcBef>
                <a:spcPts val="500"/>
              </a:spcBef>
              <a:spcAft>
                <a:spcPts val="0"/>
              </a:spcAft>
              <a:buClr>
                <a:schemeClr val="lt1"/>
              </a:buClr>
              <a:buSzPts val="2000"/>
              <a:buChar char="•"/>
            </a:pPr>
            <a:r>
              <a:rPr lang="en-US" sz="1600" dirty="0" err="1"/>
              <a:t>Klocwork</a:t>
            </a:r>
            <a:endParaRPr lang="en-US" sz="1600" dirty="0"/>
          </a:p>
          <a:p>
            <a:pPr marL="685800" lvl="1" indent="-228600" algn="l" rtl="0">
              <a:lnSpc>
                <a:spcPct val="90000"/>
              </a:lnSpc>
              <a:spcBef>
                <a:spcPts val="500"/>
              </a:spcBef>
              <a:spcAft>
                <a:spcPts val="0"/>
              </a:spcAft>
              <a:buClr>
                <a:schemeClr val="lt1"/>
              </a:buClr>
              <a:buSzPts val="2000"/>
              <a:buChar char="•"/>
            </a:pPr>
            <a:r>
              <a:rPr lang="en-US" sz="1600" dirty="0"/>
              <a:t>Compass/ROSE</a:t>
            </a:r>
          </a:p>
          <a:p>
            <a:pPr marL="685800" lvl="1" indent="-228600" algn="l" rtl="0">
              <a:lnSpc>
                <a:spcPct val="90000"/>
              </a:lnSpc>
              <a:spcBef>
                <a:spcPts val="500"/>
              </a:spcBef>
              <a:spcAft>
                <a:spcPts val="0"/>
              </a:spcAft>
              <a:buClr>
                <a:schemeClr val="lt1"/>
              </a:buClr>
              <a:buSzPts val="2000"/>
              <a:buChar char="•"/>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E862200-4C77-487F-A71B-8189ED1371B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574"/>
    </mc:Choice>
    <mc:Fallback>
      <p:transition spd="slow" advTm="44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Risks</a:t>
            </a:r>
          </a:p>
          <a:p>
            <a:pPr marL="685800" lvl="1" indent="-228600">
              <a:spcBef>
                <a:spcPts val="0"/>
              </a:spcBef>
              <a:buSzPts val="2000"/>
            </a:pPr>
            <a:r>
              <a:rPr lang="en-US" dirty="0"/>
              <a:t>Malware Attacks</a:t>
            </a:r>
          </a:p>
          <a:p>
            <a:pPr marL="685800" lvl="1" indent="-228600">
              <a:spcBef>
                <a:spcPts val="0"/>
              </a:spcBef>
              <a:buSzPts val="2000"/>
            </a:pPr>
            <a:r>
              <a:rPr lang="en-US" dirty="0"/>
              <a:t>Loss Of Company Data</a:t>
            </a:r>
          </a:p>
          <a:p>
            <a:pPr marL="685800" lvl="1" indent="-228600">
              <a:spcBef>
                <a:spcPts val="0"/>
              </a:spcBef>
              <a:buSzPts val="2000"/>
            </a:pPr>
            <a:r>
              <a:rPr lang="en-US" dirty="0"/>
              <a:t>Ransomware Attacks</a:t>
            </a:r>
          </a:p>
          <a:p>
            <a:pPr marL="685800" lvl="1" indent="-228600">
              <a:spcBef>
                <a:spcPts val="0"/>
              </a:spcBef>
              <a:buSzPts val="2000"/>
            </a:pPr>
            <a:r>
              <a:rPr lang="en-US" dirty="0"/>
              <a:t>Damage To The Companies Reputation</a:t>
            </a:r>
          </a:p>
          <a:p>
            <a:pPr marL="457200" lvl="1" indent="0">
              <a:spcBef>
                <a:spcPts val="0"/>
              </a:spcBef>
              <a:buSzPts val="2000"/>
              <a:buNone/>
            </a:pPr>
            <a:endParaRPr lang="en-US" dirty="0"/>
          </a:p>
          <a:p>
            <a:pPr marL="228600" indent="-228600">
              <a:spcBef>
                <a:spcPts val="0"/>
              </a:spcBef>
              <a:buSzPts val="2000"/>
            </a:pPr>
            <a:r>
              <a:rPr lang="en-US" dirty="0"/>
              <a:t>Benefits</a:t>
            </a:r>
          </a:p>
          <a:p>
            <a:pPr marL="685800" lvl="1" indent="-228600">
              <a:spcBef>
                <a:spcPts val="0"/>
              </a:spcBef>
              <a:buSzPts val="2000"/>
            </a:pPr>
            <a:r>
              <a:rPr lang="en-US" dirty="0"/>
              <a:t>Clean Secure Code</a:t>
            </a:r>
          </a:p>
          <a:p>
            <a:pPr marL="685800" lvl="1" indent="-228600">
              <a:spcBef>
                <a:spcPts val="0"/>
              </a:spcBef>
              <a:buSzPts val="2000"/>
            </a:pPr>
            <a:r>
              <a:rPr lang="en-US" dirty="0"/>
              <a:t>New Employees Have A Starting Point</a:t>
            </a:r>
          </a:p>
          <a:p>
            <a:pPr marL="685800" lvl="1" indent="-228600">
              <a:spcBef>
                <a:spcPts val="0"/>
              </a:spcBef>
              <a:buSzPts val="2000"/>
            </a:pPr>
            <a:r>
              <a:rPr lang="en-US" dirty="0"/>
              <a:t>Defense In Depth</a:t>
            </a:r>
          </a:p>
          <a:p>
            <a:pPr marL="685800" lvl="1" indent="-228600">
              <a:spcBef>
                <a:spcPts val="0"/>
              </a:spcBef>
              <a:buSzPts val="2000"/>
            </a:pPr>
            <a:r>
              <a:rPr lang="en-US" dirty="0"/>
              <a:t>Easier Path To Automation</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22464D7-7FCD-455B-A3B0-878C2B30CDF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8965"/>
    </mc:Choice>
    <mc:Fallback>
      <p:transition spd="slow" advTm="88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Firewall</a:t>
            </a:r>
          </a:p>
          <a:p>
            <a:pPr marL="914400" lvl="2" indent="0" algn="l" rtl="0">
              <a:lnSpc>
                <a:spcPct val="90000"/>
              </a:lnSpc>
              <a:spcBef>
                <a:spcPts val="0"/>
              </a:spcBef>
              <a:spcAft>
                <a:spcPts val="0"/>
              </a:spcAft>
              <a:buClr>
                <a:schemeClr val="lt1"/>
              </a:buClr>
              <a:buSzPts val="1800"/>
              <a:buNone/>
            </a:pPr>
            <a:endParaRPr lang="en-US" sz="2000" dirty="0"/>
          </a:p>
          <a:p>
            <a:pPr marL="1600200" lvl="3" indent="-228600">
              <a:spcBef>
                <a:spcPts val="0"/>
              </a:spcBef>
            </a:pPr>
            <a:r>
              <a:rPr lang="en-US" sz="2000" dirty="0"/>
              <a:t>What is our policy for remote IP address access to the network?</a:t>
            </a:r>
          </a:p>
          <a:p>
            <a:pPr marL="1371600" lvl="3" indent="0">
              <a:spcBef>
                <a:spcPts val="0"/>
              </a:spcBef>
              <a:buNone/>
            </a:pPr>
            <a:endParaRPr lang="en-US" sz="2000" dirty="0"/>
          </a:p>
          <a:p>
            <a:pPr marL="1600200" lvl="3" indent="-228600">
              <a:spcBef>
                <a:spcPts val="0"/>
              </a:spcBef>
            </a:pPr>
            <a:r>
              <a:rPr lang="en-US" sz="2000" dirty="0"/>
              <a:t>How will online programs access the internet?</a:t>
            </a:r>
          </a:p>
          <a:p>
            <a:pPr marL="1371600" lvl="3" indent="0">
              <a:spcBef>
                <a:spcPts val="0"/>
              </a:spcBef>
              <a:buNone/>
            </a:pPr>
            <a:endParaRPr lang="en-US" sz="2000" dirty="0"/>
          </a:p>
          <a:p>
            <a:pPr marL="1600200" lvl="3" indent="-228600">
              <a:spcBef>
                <a:spcPts val="0"/>
              </a:spcBef>
            </a:pPr>
            <a:r>
              <a:rPr lang="en-US" sz="2000" dirty="0"/>
              <a:t>Who can see our network?</a:t>
            </a:r>
          </a:p>
          <a:p>
            <a:pPr marL="1371600" lvl="3" indent="0">
              <a:spcBef>
                <a:spcPts val="0"/>
              </a:spcBef>
              <a:buNone/>
            </a:pPr>
            <a:endParaRPr lang="en-US" sz="2000" dirty="0"/>
          </a:p>
          <a:p>
            <a:pPr marL="1600200" lvl="3" indent="-228600">
              <a:spcBef>
                <a:spcPts val="0"/>
              </a:spcBef>
            </a:pPr>
            <a:r>
              <a:rPr lang="en-US" sz="2000" dirty="0"/>
              <a:t>What types of website content is viewable?</a:t>
            </a:r>
          </a:p>
          <a:p>
            <a:pPr marL="1143000" lvl="2" indent="-228600" algn="l" rtl="0">
              <a:lnSpc>
                <a:spcPct val="90000"/>
              </a:lnSpc>
              <a:spcBef>
                <a:spcPts val="0"/>
              </a:spcBef>
              <a:spcAft>
                <a:spcPts val="0"/>
              </a:spcAft>
              <a:buClr>
                <a:schemeClr val="lt1"/>
              </a:buClr>
              <a:buSzPts val="1800"/>
              <a:buChar char="•"/>
            </a:pPr>
            <a:endParaRPr lang="en-US"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F6ACD46E-B705-402A-8141-69CE0E75165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5827"/>
    </mc:Choice>
    <mc:Fallback>
      <p:transition spd="slow" advTm="95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000" dirty="0"/>
              <a:t>Static Analysis</a:t>
            </a:r>
          </a:p>
          <a:p>
            <a:pPr marL="0" lvl="0" indent="0" algn="l" rtl="0">
              <a:lnSpc>
                <a:spcPct val="90000"/>
              </a:lnSpc>
              <a:spcBef>
                <a:spcPts val="0"/>
              </a:spcBef>
              <a:spcAft>
                <a:spcPts val="0"/>
              </a:spcAft>
              <a:buClr>
                <a:schemeClr val="lt1"/>
              </a:buClr>
              <a:buSzPts val="2200"/>
              <a:buNone/>
            </a:pPr>
            <a:endParaRPr lang="en-US" sz="2000" dirty="0"/>
          </a:p>
          <a:p>
            <a:pPr marL="228600" lvl="0" indent="-228600" algn="l" rtl="0">
              <a:lnSpc>
                <a:spcPct val="90000"/>
              </a:lnSpc>
              <a:spcBef>
                <a:spcPts val="0"/>
              </a:spcBef>
              <a:spcAft>
                <a:spcPts val="0"/>
              </a:spcAft>
              <a:buClr>
                <a:schemeClr val="lt1"/>
              </a:buClr>
              <a:buSzPts val="2200"/>
              <a:buChar char="•"/>
            </a:pPr>
            <a:r>
              <a:rPr lang="en-US" sz="2000" dirty="0"/>
              <a:t>Code Scanning</a:t>
            </a:r>
          </a:p>
          <a:p>
            <a:pPr marL="0" lvl="0" indent="0" algn="l" rtl="0">
              <a:lnSpc>
                <a:spcPct val="90000"/>
              </a:lnSpc>
              <a:spcBef>
                <a:spcPts val="0"/>
              </a:spcBef>
              <a:spcAft>
                <a:spcPts val="0"/>
              </a:spcAft>
              <a:buClr>
                <a:schemeClr val="lt1"/>
              </a:buClr>
              <a:buSzPts val="2200"/>
              <a:buNone/>
            </a:pPr>
            <a:endParaRPr lang="en-US" sz="2000" dirty="0"/>
          </a:p>
          <a:p>
            <a:pPr marL="228600" lvl="0" indent="-228600" algn="l" rtl="0">
              <a:lnSpc>
                <a:spcPct val="90000"/>
              </a:lnSpc>
              <a:spcBef>
                <a:spcPts val="0"/>
              </a:spcBef>
              <a:spcAft>
                <a:spcPts val="0"/>
              </a:spcAft>
              <a:buClr>
                <a:schemeClr val="lt1"/>
              </a:buClr>
              <a:buSzPts val="2200"/>
              <a:buChar char="•"/>
            </a:pPr>
            <a:r>
              <a:rPr lang="en-US" sz="2000" dirty="0"/>
              <a:t>Increased Unit Testing</a:t>
            </a:r>
          </a:p>
          <a:p>
            <a:pPr marL="0" lvl="0" indent="0" algn="l" rtl="0">
              <a:lnSpc>
                <a:spcPct val="90000"/>
              </a:lnSpc>
              <a:spcBef>
                <a:spcPts val="0"/>
              </a:spcBef>
              <a:spcAft>
                <a:spcPts val="0"/>
              </a:spcAft>
              <a:buClr>
                <a:schemeClr val="lt1"/>
              </a:buClr>
              <a:buSzPts val="2200"/>
              <a:buNone/>
            </a:pPr>
            <a:endParaRPr lang="en-US" sz="2000" dirty="0"/>
          </a:p>
          <a:p>
            <a:pPr marL="228600" lvl="0" indent="-228600" algn="l" rtl="0">
              <a:lnSpc>
                <a:spcPct val="90000"/>
              </a:lnSpc>
              <a:spcBef>
                <a:spcPts val="0"/>
              </a:spcBef>
              <a:spcAft>
                <a:spcPts val="0"/>
              </a:spcAft>
              <a:buClr>
                <a:schemeClr val="lt1"/>
              </a:buClr>
              <a:buSzPts val="2200"/>
              <a:buChar char="•"/>
            </a:pPr>
            <a:r>
              <a:rPr lang="en-US" sz="2000" dirty="0"/>
              <a:t>Shift Security Measures Left To Start Threat Detection Earlier In the Development Lifecycle</a:t>
            </a:r>
            <a:endParaRPr sz="20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F47B00F-8A77-4804-A455-C5CE240C1B1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793"/>
    </mc:Choice>
    <mc:Fallback>
      <p:transition spd="slow" advTm="3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057401"/>
            <a:ext cx="10820400" cy="4339085"/>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lt1"/>
              </a:buClr>
              <a:buSzPts val="2200"/>
              <a:buChar char="•"/>
            </a:pPr>
            <a:r>
              <a:rPr lang="en-US" dirty="0" err="1"/>
              <a:t>Seacord</a:t>
            </a:r>
            <a:r>
              <a:rPr lang="en-US" dirty="0"/>
              <a:t>, R. C. (2013). Secure Coding in C and C. [MBS Direct]. Retrieved from https://mbsdirect.vitalsource.com/#/books/9780132981972/</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Confluence. INT07-C. Use only explicitly signed or unsigned char type for numeric values - SEI CERT C Coding Standard - Confluence. (n.d.). https://wiki.sei.cmu.edu/confluence/display/c/INT07-C.+Use+only+explicitly+signed+or+unsigned+char+type+for+numeric+values.</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Confluence. STR32-C. Do not pass a non-null-terminated character sequence to a library function that expects a string - SEI CERT C Coding Standard - Confluence. (n.d.). https://wiki.sei.cmu.edu/confluence/display/c/STR32-C.+Do+not+pass+a+non-null-terminated+character+sequence+to+a+library+function+that+expects+a+string.</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Confluence. MEM51-CPP. Properly deallocate dynamically allocated resources - SEI CERT C++ Coding Standard - Confluence. (n.d.). https://wiki.sei.cmu.edu/confluence/display/cplusplus/MEM51-CPP.+Properly+deallocate+dynamically+allocated+resources.</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Confluence. DCL03-C. Use a static assertion to test the value of a constant expression - SEI CERT C Coding Standard - Confluence. (n.d.). https://wiki.sei.cmu.edu/confluence/display/c/DCL03-C.+Use+a+static+assertion+to+test+the+value+of+a+constant+expression.</a:t>
            </a:r>
          </a:p>
          <a:p>
            <a:pPr marL="228600" lvl="0" indent="-228600" algn="l" rtl="0">
              <a:lnSpc>
                <a:spcPct val="90000"/>
              </a:lnSpc>
              <a:spcBef>
                <a:spcPts val="0"/>
              </a:spcBef>
              <a:spcAft>
                <a:spcPts val="0"/>
              </a:spcAft>
              <a:buClr>
                <a:schemeClr val="lt1"/>
              </a:buClr>
              <a:buSzPts val="2200"/>
              <a:buChar char="•"/>
            </a:pPr>
            <a:endParaRPr lang="en-US" dirty="0"/>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057401"/>
            <a:ext cx="10820400" cy="4339085"/>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90000"/>
              </a:lnSpc>
              <a:spcBef>
                <a:spcPts val="0"/>
              </a:spcBef>
              <a:spcAft>
                <a:spcPts val="0"/>
              </a:spcAft>
              <a:buClr>
                <a:schemeClr val="lt1"/>
              </a:buClr>
              <a:buSzPts val="2200"/>
              <a:buChar char="•"/>
            </a:pPr>
            <a:r>
              <a:rPr lang="en-US" dirty="0"/>
              <a:t>Confluence. ERR53-CPP. Do not reference base classes or class data members in a constructor or destructor function-try-block handler - SEI CERT C++ Coding Standard - Confluence. (n.d.). https://wiki.sei.cmu.edu/confluence/display/cplusplus/ERR53-CPP.+Do+not+reference+base+classes+or+class+data+members+in+a+constructor+or+destructor+function-try-block+handler.</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Confluence. ERR57-CPP. Do not leak resources when handling exceptions - SEI CERT C++ Coding Standard - Confluence. (n.d.). https://wiki.sei.cmu.edu/confluence/display/cplusplus/ERR57-CPP.+Do+not+leak+resources+when+handling+exceptions.</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Confluence. MEM57-CPP. Avoid using default operator new for over-aligned types - SEI CERT C++ Coding Standard - Confluence. (n.d.). https://wiki.sei.cmu.edu/confluence/display/cplusplus/MEM57-CPP.+Avoid+using+default+operator+new+for+over-aligned+types.</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Confluence. CTR53-CPP. Use valid iterator ranges - SEI CERT C++ Coding Standard - Confluence. (n.d.). https://wiki.sei.cmu.edu/confluence/display/cplusplus/CTR53-CPP.+Use+valid+iterator+ranges.</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Confluence. STR50-CPP. Guarantee that storage for strings has sufficient space for character data and the null terminator - SEI CERT C++ Coding Standard - Confluence. (n.d.). https://wiki.sei.cmu.edu/confluence/display/cplusplus/STR50-CPP.+Guarantee+that+storage+for+strings+has+sufficient+space+for+character+data+and+the+null+terminator.</a:t>
            </a:r>
          </a:p>
          <a:p>
            <a:pPr marL="228600" lvl="0" indent="-228600" algn="l" rtl="0">
              <a:lnSpc>
                <a:spcPct val="90000"/>
              </a:lnSpc>
              <a:spcBef>
                <a:spcPts val="0"/>
              </a:spcBef>
              <a:spcAft>
                <a:spcPts val="0"/>
              </a:spcAft>
              <a:buClr>
                <a:schemeClr val="lt1"/>
              </a:buClr>
              <a:buSzPts val="2200"/>
              <a:buChar char="•"/>
            </a:pPr>
            <a:endParaRPr lang="en-US" dirty="0"/>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extLst>
      <p:ext uri="{BB962C8B-B14F-4D97-AF65-F5344CB8AC3E}">
        <p14:creationId xmlns:p14="http://schemas.microsoft.com/office/powerpoint/2010/main" val="3762368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057401"/>
            <a:ext cx="10820400" cy="433908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1500" dirty="0"/>
              <a:t>Confluence. STR02-C. Sanitize data passed to complex subsystems - SEI CERT C Coding Standard - Confluence. (n.d.). https://wiki.sei.cmu.edu/confluence/display/c/STR02-C.+Sanitize+data+passed+to+complex+subsystems.</a:t>
            </a:r>
          </a:p>
          <a:p>
            <a:pPr marL="0" lvl="0" indent="0" algn="l" rtl="0">
              <a:lnSpc>
                <a:spcPct val="90000"/>
              </a:lnSpc>
              <a:spcBef>
                <a:spcPts val="0"/>
              </a:spcBef>
              <a:spcAft>
                <a:spcPts val="0"/>
              </a:spcAft>
              <a:buClr>
                <a:schemeClr val="lt1"/>
              </a:buClr>
              <a:buSzPts val="2200"/>
              <a:buNone/>
            </a:pPr>
            <a:endParaRPr lang="en-US" sz="1500" dirty="0"/>
          </a:p>
          <a:p>
            <a:pPr marL="228600" lvl="0" indent="-228600" algn="l" rtl="0">
              <a:lnSpc>
                <a:spcPct val="90000"/>
              </a:lnSpc>
              <a:spcBef>
                <a:spcPts val="0"/>
              </a:spcBef>
              <a:spcAft>
                <a:spcPts val="0"/>
              </a:spcAft>
              <a:buClr>
                <a:schemeClr val="lt1"/>
              </a:buClr>
              <a:buSzPts val="2200"/>
              <a:buChar char="•"/>
            </a:pPr>
            <a:r>
              <a:rPr lang="en-US" sz="1500" dirty="0"/>
              <a:t>Bowman, M. from B., Bowman, B., Adam Strange | 2 days ago, Kyle </a:t>
            </a:r>
            <a:r>
              <a:rPr lang="en-US" sz="1500" dirty="0" err="1"/>
              <a:t>Marchini</a:t>
            </a:r>
            <a:r>
              <a:rPr lang="en-US" sz="1500" dirty="0"/>
              <a:t> | 3 days ago, Mike Nelson | 3 days ago, </a:t>
            </a:r>
            <a:r>
              <a:rPr lang="en-US" sz="1500" dirty="0" err="1"/>
              <a:t>Richi</a:t>
            </a:r>
            <a:r>
              <a:rPr lang="en-US" sz="1500" dirty="0"/>
              <a:t> Jennings | 2 days ago, </a:t>
            </a:r>
            <a:r>
              <a:rPr lang="en-US" sz="1500" dirty="0" err="1"/>
              <a:t>Richi</a:t>
            </a:r>
            <a:r>
              <a:rPr lang="en-US" sz="1500" dirty="0"/>
              <a:t> Jennings | 4 days ago, &amp;amp; 07, R. J. | J. (2019, March 18). The AAA Framework for Identity Access Security. Security Boulevard. https://securityboulevard.com/2019/03/the-aaa-framework-for-identity-access-security/#:~:text=The%20AAA%20Framework%20is%20a,for%20Authenticate%2C%20Authorize%20and%20Account.</a:t>
            </a:r>
          </a:p>
          <a:p>
            <a:pPr marL="228600" lvl="0" indent="-228600" algn="l" rtl="0">
              <a:lnSpc>
                <a:spcPct val="90000"/>
              </a:lnSpc>
              <a:spcBef>
                <a:spcPts val="0"/>
              </a:spcBef>
              <a:spcAft>
                <a:spcPts val="0"/>
              </a:spcAft>
              <a:buClr>
                <a:schemeClr val="lt1"/>
              </a:buClr>
              <a:buSzPts val="2200"/>
              <a:buChar char="•"/>
            </a:pPr>
            <a:r>
              <a:rPr lang="en-US" sz="1500" dirty="0"/>
              <a:t>The firewall – the security guard standing between computers and networks. IONOS </a:t>
            </a:r>
            <a:r>
              <a:rPr lang="en-US" sz="1500" dirty="0" err="1"/>
              <a:t>Digitalguide</a:t>
            </a:r>
            <a:r>
              <a:rPr lang="en-US" sz="1500" dirty="0"/>
              <a:t>. (n.d.). https://www.ionos.com/digitalguide/server/security/what-is-a-firewall/. </a:t>
            </a:r>
          </a:p>
          <a:p>
            <a:pPr marL="228600" lvl="0" indent="-228600" algn="l" rtl="0">
              <a:lnSpc>
                <a:spcPct val="90000"/>
              </a:lnSpc>
              <a:spcBef>
                <a:spcPts val="0"/>
              </a:spcBef>
              <a:spcAft>
                <a:spcPts val="0"/>
              </a:spcAft>
              <a:buClr>
                <a:schemeClr val="lt1"/>
              </a:buClr>
              <a:buSzPts val="2200"/>
              <a:buChar char="•"/>
            </a:pPr>
            <a:r>
              <a:rPr lang="de-DE" sz="1500" dirty="0"/>
              <a:t>bizjournals.com. (n.d.). https://www.bizjournals.com/phoenix/news/2018/11/15/why-every-business-needs-a-firewall.html. </a:t>
            </a:r>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extLst>
      <p:ext uri="{BB962C8B-B14F-4D97-AF65-F5344CB8AC3E}">
        <p14:creationId xmlns:p14="http://schemas.microsoft.com/office/powerpoint/2010/main" val="3476396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4292600" cy="4024125"/>
          </a:xfrm>
          <a:prstGeom prst="rect">
            <a:avLst/>
          </a:prstGeom>
          <a:noFill/>
          <a:ln>
            <a:noFill/>
          </a:ln>
        </p:spPr>
        <p:txBody>
          <a:bodyPr spcFirstLastPara="1" wrap="square" lIns="91425" tIns="45700" rIns="91425" bIns="45700" anchor="t" anchorCtr="0">
            <a:normAutofit fontScale="85000" lnSpcReduction="20000"/>
          </a:bodyPr>
          <a:lstStyle/>
          <a:p>
            <a:pPr marL="685800" lvl="0" indent="0" algn="l" rtl="0">
              <a:lnSpc>
                <a:spcPct val="100000"/>
              </a:lnSpc>
              <a:spcBef>
                <a:spcPts val="0"/>
              </a:spcBef>
              <a:spcAft>
                <a:spcPts val="0"/>
              </a:spcAft>
              <a:buSzPts val="1800"/>
              <a:buNone/>
            </a:pPr>
            <a:endParaRPr lang="en-US" sz="2000" dirty="0"/>
          </a:p>
          <a:p>
            <a:pPr marL="971550" indent="-285750">
              <a:lnSpc>
                <a:spcPct val="100000"/>
              </a:lnSpc>
              <a:spcBef>
                <a:spcPts val="0"/>
              </a:spcBef>
            </a:pPr>
            <a:r>
              <a:rPr lang="en-US" sz="2000" dirty="0"/>
              <a:t>Ensures Code Is Secure</a:t>
            </a:r>
          </a:p>
          <a:p>
            <a:pPr marL="685800" indent="0">
              <a:lnSpc>
                <a:spcPct val="100000"/>
              </a:lnSpc>
              <a:spcBef>
                <a:spcPts val="0"/>
              </a:spcBef>
              <a:buNone/>
            </a:pPr>
            <a:endParaRPr lang="en-US" sz="2000" dirty="0"/>
          </a:p>
          <a:p>
            <a:pPr marL="971550" indent="-285750">
              <a:lnSpc>
                <a:spcPct val="100000"/>
              </a:lnSpc>
              <a:spcBef>
                <a:spcPts val="0"/>
              </a:spcBef>
            </a:pPr>
            <a:r>
              <a:rPr lang="en-US" sz="2000" dirty="0"/>
              <a:t>Guarantee’s Code Meets A Defined Standard</a:t>
            </a:r>
          </a:p>
          <a:p>
            <a:pPr marL="685800" indent="0">
              <a:lnSpc>
                <a:spcPct val="100000"/>
              </a:lnSpc>
              <a:spcBef>
                <a:spcPts val="0"/>
              </a:spcBef>
              <a:buNone/>
            </a:pPr>
            <a:endParaRPr lang="en-US" sz="2000" dirty="0"/>
          </a:p>
          <a:p>
            <a:pPr marL="971550" indent="-285750">
              <a:lnSpc>
                <a:spcPct val="100000"/>
              </a:lnSpc>
              <a:spcBef>
                <a:spcPts val="0"/>
              </a:spcBef>
            </a:pPr>
            <a:r>
              <a:rPr lang="en-US" sz="2000" dirty="0"/>
              <a:t>Ensures Security Is Present Throughout Every Application Layer</a:t>
            </a:r>
          </a:p>
          <a:p>
            <a:pPr marL="685800" indent="0">
              <a:lnSpc>
                <a:spcPct val="100000"/>
              </a:lnSpc>
              <a:spcBef>
                <a:spcPts val="0"/>
              </a:spcBef>
              <a:buNone/>
            </a:pPr>
            <a:endParaRPr lang="en-US" sz="2000" dirty="0"/>
          </a:p>
          <a:p>
            <a:pPr marL="971550" indent="-285750">
              <a:lnSpc>
                <a:spcPct val="100000"/>
              </a:lnSpc>
              <a:spcBef>
                <a:spcPts val="0"/>
              </a:spcBef>
            </a:pPr>
            <a:r>
              <a:rPr lang="en-US" sz="2000" dirty="0"/>
              <a:t>Automation Can Be Used To Validate Code Meets The Defined Standard</a:t>
            </a:r>
          </a:p>
          <a:p>
            <a:pPr marL="685800" indent="0">
              <a:lnSpc>
                <a:spcPct val="100000"/>
              </a:lnSpc>
              <a:spcBef>
                <a:spcPts val="0"/>
              </a:spcBef>
              <a:buNone/>
            </a:pPr>
            <a:endParaRPr lang="en-US" sz="2000" dirty="0"/>
          </a:p>
          <a:p>
            <a:pPr marL="971550" indent="-285750">
              <a:lnSpc>
                <a:spcPct val="100000"/>
              </a:lnSpc>
              <a:spcBef>
                <a:spcPts val="0"/>
              </a:spcBef>
            </a:pPr>
            <a:r>
              <a:rPr lang="en-US" sz="2000" dirty="0"/>
              <a:t>Code Implementations Become Uniformed Due To Having A Defined Approach</a:t>
            </a:r>
            <a:endParaRPr sz="20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5310580" y="2194560"/>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546981B-90D8-400E-8AAE-B03FF3C6F17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945"/>
    </mc:Choice>
    <mc:Fallback>
      <p:transition spd="slow" advTm="22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[Populate the Threats Matrix table and provide explanations to summarize of all of your security risks.]</a:t>
            </a:r>
            <a:endParaRPr lang="en-US" sz="2000" dirty="0"/>
          </a:p>
          <a:p>
            <a:pPr marL="228600" lvl="0" indent="-88900" algn="l" rtl="0">
              <a:lnSpc>
                <a:spcPct val="90000"/>
              </a:lnSpc>
              <a:spcBef>
                <a:spcPts val="1000"/>
              </a:spcBef>
              <a:spcAft>
                <a:spcPts val="0"/>
              </a:spcAft>
              <a:buClr>
                <a:schemeClr val="lt1"/>
              </a:buClr>
              <a:buSzPts val="2200"/>
              <a:buNone/>
            </a:pPr>
            <a:endParaRPr lang="en-US" dirty="0"/>
          </a:p>
        </p:txBody>
      </p:sp>
      <p:graphicFrame>
        <p:nvGraphicFramePr>
          <p:cNvPr id="161" name="Google Shape;161;p4"/>
          <p:cNvGraphicFramePr/>
          <p:nvPr>
            <p:extLst>
              <p:ext uri="{D42A27DB-BD31-4B8C-83A1-F6EECF244321}">
                <p14:modId xmlns:p14="http://schemas.microsoft.com/office/powerpoint/2010/main" val="805101181"/>
              </p:ext>
            </p:extLst>
          </p:nvPr>
        </p:nvGraphicFramePr>
        <p:xfrm>
          <a:off x="3171900" y="1858962"/>
          <a:ext cx="7835225" cy="4695375"/>
        </p:xfrm>
        <a:graphic>
          <a:graphicData uri="http://schemas.openxmlformats.org/drawingml/2006/table">
            <a:tbl>
              <a:tblPr>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Data Type</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Data Value</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String Correctness</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SQL Injection</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Memory Protection</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Assertions</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Exceptions</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7100807-7797-4FED-B3C8-6378BABCDDD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225"/>
    </mc:Choice>
    <mc:Fallback>
      <p:transition spd="slow" advTm="41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1879600"/>
            <a:ext cx="10820400" cy="4710151"/>
          </a:xfrm>
          <a:prstGeom prst="rect">
            <a:avLst/>
          </a:prstGeom>
          <a:noFill/>
          <a:ln>
            <a:noFill/>
          </a:ln>
        </p:spPr>
        <p:txBody>
          <a:bodyPr spcFirstLastPara="1" wrap="square" lIns="91425" tIns="45700" rIns="91425" bIns="45700" anchor="t" anchorCtr="0">
            <a:normAutofit fontScale="62500" lnSpcReduction="20000"/>
          </a:bodyPr>
          <a:lstStyle/>
          <a:p>
            <a:pPr marL="228600" lvl="0" indent="-228600" algn="l" rtl="0">
              <a:lnSpc>
                <a:spcPct val="120000"/>
              </a:lnSpc>
              <a:spcBef>
                <a:spcPts val="0"/>
              </a:spcBef>
              <a:spcAft>
                <a:spcPts val="0"/>
              </a:spcAft>
              <a:buClr>
                <a:schemeClr val="lt1"/>
              </a:buClr>
              <a:buSzPts val="2200"/>
              <a:buChar char="•"/>
            </a:pPr>
            <a:r>
              <a:rPr lang="en-US" dirty="0">
                <a:solidFill>
                  <a:srgbClr val="FFFFFF"/>
                </a:solidFill>
              </a:rPr>
              <a:t>Validate Input Data</a:t>
            </a:r>
          </a:p>
          <a:p>
            <a:pPr marL="685800" lvl="1" indent="-228600">
              <a:lnSpc>
                <a:spcPct val="120000"/>
              </a:lnSpc>
              <a:spcBef>
                <a:spcPts val="0"/>
              </a:spcBef>
              <a:buSzPts val="2200"/>
            </a:pPr>
            <a:r>
              <a:rPr lang="en-US" dirty="0">
                <a:solidFill>
                  <a:srgbClr val="FFFFFF"/>
                </a:solidFill>
              </a:rPr>
              <a:t>STD-002-CPP - Prevent Buffer Overflow by Validating Input</a:t>
            </a:r>
          </a:p>
          <a:p>
            <a:pPr marL="685800" lvl="1" indent="-228600">
              <a:lnSpc>
                <a:spcPct val="120000"/>
              </a:lnSpc>
              <a:spcBef>
                <a:spcPts val="0"/>
              </a:spcBef>
              <a:buSzPts val="2200"/>
            </a:pPr>
            <a:r>
              <a:rPr lang="en-US" dirty="0">
                <a:solidFill>
                  <a:srgbClr val="FFFFFF"/>
                </a:solidFill>
              </a:rPr>
              <a:t>STD-004-CPP - Prevent SQL Injection by using a data dictionary</a:t>
            </a:r>
          </a:p>
          <a:p>
            <a:pPr marL="228600" lvl="0" indent="-228600" algn="l" rtl="0">
              <a:lnSpc>
                <a:spcPct val="120000"/>
              </a:lnSpc>
              <a:spcBef>
                <a:spcPts val="0"/>
              </a:spcBef>
              <a:spcAft>
                <a:spcPts val="0"/>
              </a:spcAft>
              <a:buClr>
                <a:schemeClr val="lt1"/>
              </a:buClr>
              <a:buSzPts val="2200"/>
              <a:buChar char="•"/>
            </a:pPr>
            <a:r>
              <a:rPr lang="en-US" dirty="0">
                <a:solidFill>
                  <a:srgbClr val="FFFFFF"/>
                </a:solidFill>
              </a:rPr>
              <a:t>Heed Compiler Warnings</a:t>
            </a:r>
          </a:p>
          <a:p>
            <a:pPr marL="228600" lvl="0" indent="-228600" algn="l" rtl="0">
              <a:lnSpc>
                <a:spcPct val="120000"/>
              </a:lnSpc>
              <a:spcBef>
                <a:spcPts val="0"/>
              </a:spcBef>
              <a:spcAft>
                <a:spcPts val="0"/>
              </a:spcAft>
              <a:buClr>
                <a:schemeClr val="lt1"/>
              </a:buClr>
              <a:buSzPts val="2200"/>
              <a:buChar char="•"/>
            </a:pPr>
            <a:r>
              <a:rPr lang="en-US" dirty="0">
                <a:solidFill>
                  <a:srgbClr val="FFFFFF"/>
                </a:solidFill>
              </a:rPr>
              <a:t>Architect and Design for Security Policies</a:t>
            </a:r>
          </a:p>
          <a:p>
            <a:pPr marL="685800" lvl="1" indent="-228600">
              <a:lnSpc>
                <a:spcPct val="120000"/>
              </a:lnSpc>
              <a:spcBef>
                <a:spcPts val="0"/>
              </a:spcBef>
              <a:buSzPts val="2200"/>
            </a:pPr>
            <a:r>
              <a:rPr lang="en-US" dirty="0">
                <a:solidFill>
                  <a:srgbClr val="FFFFFF"/>
                </a:solidFill>
              </a:rPr>
              <a:t>STD-006-CPP - Use a static assertion to test the value of a constant expression</a:t>
            </a:r>
          </a:p>
          <a:p>
            <a:pPr marL="685800" lvl="1" indent="-228600">
              <a:lnSpc>
                <a:spcPct val="120000"/>
              </a:lnSpc>
              <a:spcBef>
                <a:spcPts val="0"/>
              </a:spcBef>
              <a:buSzPts val="2200"/>
            </a:pPr>
            <a:r>
              <a:rPr lang="en-US" dirty="0">
                <a:solidFill>
                  <a:srgbClr val="FFFFFF"/>
                </a:solidFill>
              </a:rPr>
              <a:t>STD-007-CPP - Do not reference base classes or class data members in a constructor or destructor function-try-block handler</a:t>
            </a:r>
          </a:p>
          <a:p>
            <a:pPr marL="228600" lvl="0" indent="-228600" algn="l" rtl="0">
              <a:lnSpc>
                <a:spcPct val="120000"/>
              </a:lnSpc>
              <a:spcBef>
                <a:spcPts val="0"/>
              </a:spcBef>
              <a:spcAft>
                <a:spcPts val="0"/>
              </a:spcAft>
              <a:buClr>
                <a:schemeClr val="lt1"/>
              </a:buClr>
              <a:buSzPts val="2200"/>
              <a:buChar char="•"/>
            </a:pPr>
            <a:r>
              <a:rPr lang="en-US" dirty="0">
                <a:solidFill>
                  <a:srgbClr val="FFFFFF"/>
                </a:solidFill>
              </a:rPr>
              <a:t>Keep It Simple</a:t>
            </a:r>
          </a:p>
          <a:p>
            <a:pPr marL="685800" lvl="1" indent="-228600">
              <a:lnSpc>
                <a:spcPct val="120000"/>
              </a:lnSpc>
              <a:spcBef>
                <a:spcPts val="0"/>
              </a:spcBef>
              <a:buSzPts val="2200"/>
            </a:pPr>
            <a:r>
              <a:rPr lang="en-US" dirty="0">
                <a:solidFill>
                  <a:srgbClr val="FFFFFF"/>
                </a:solidFill>
              </a:rPr>
              <a:t>STD-001-CPP - Use only explicitly signed or unsigned char type for numeric values</a:t>
            </a:r>
          </a:p>
          <a:p>
            <a:pPr marL="685800" lvl="1" indent="-228600">
              <a:lnSpc>
                <a:spcPct val="120000"/>
              </a:lnSpc>
              <a:spcBef>
                <a:spcPts val="0"/>
              </a:spcBef>
              <a:buSzPts val="2200"/>
            </a:pPr>
            <a:r>
              <a:rPr lang="en-US" dirty="0">
                <a:solidFill>
                  <a:srgbClr val="FFFFFF"/>
                </a:solidFill>
              </a:rPr>
              <a:t>STD-010-CPP - Use valid iterator ranges</a:t>
            </a:r>
          </a:p>
          <a:p>
            <a:pPr marL="228600" lvl="0" indent="-228600" algn="l" rtl="0">
              <a:lnSpc>
                <a:spcPct val="120000"/>
              </a:lnSpc>
              <a:spcBef>
                <a:spcPts val="0"/>
              </a:spcBef>
              <a:spcAft>
                <a:spcPts val="0"/>
              </a:spcAft>
              <a:buClr>
                <a:schemeClr val="lt1"/>
              </a:buClr>
              <a:buSzPts val="2200"/>
              <a:buChar char="•"/>
            </a:pPr>
            <a:r>
              <a:rPr lang="en-US" dirty="0">
                <a:solidFill>
                  <a:srgbClr val="FFFFFF"/>
                </a:solidFill>
              </a:rPr>
              <a:t>Default Deny</a:t>
            </a:r>
          </a:p>
          <a:p>
            <a:pPr marL="228600" lvl="0" indent="-228600" algn="l" rtl="0">
              <a:lnSpc>
                <a:spcPct val="120000"/>
              </a:lnSpc>
              <a:spcBef>
                <a:spcPts val="0"/>
              </a:spcBef>
              <a:spcAft>
                <a:spcPts val="0"/>
              </a:spcAft>
              <a:buClr>
                <a:schemeClr val="lt1"/>
              </a:buClr>
              <a:buSzPts val="2200"/>
              <a:buChar char="•"/>
            </a:pPr>
            <a:r>
              <a:rPr lang="en-US" dirty="0">
                <a:solidFill>
                  <a:srgbClr val="FFFFFF"/>
                </a:solidFill>
              </a:rPr>
              <a:t>Adhere to the Principle of Least Privilege</a:t>
            </a:r>
          </a:p>
          <a:p>
            <a:pPr marL="685800" lvl="1" indent="-228600">
              <a:lnSpc>
                <a:spcPct val="120000"/>
              </a:lnSpc>
              <a:spcBef>
                <a:spcPts val="0"/>
              </a:spcBef>
              <a:buSzPts val="2200"/>
            </a:pPr>
            <a:r>
              <a:rPr lang="en-US" dirty="0">
                <a:solidFill>
                  <a:srgbClr val="FFFFFF"/>
                </a:solidFill>
              </a:rPr>
              <a:t>STD-008-CPP - Do not leak resources when handling exceptions</a:t>
            </a:r>
          </a:p>
          <a:p>
            <a:pPr marL="228600" lvl="0" indent="-228600" algn="l" rtl="0">
              <a:lnSpc>
                <a:spcPct val="120000"/>
              </a:lnSpc>
              <a:spcBef>
                <a:spcPts val="0"/>
              </a:spcBef>
              <a:spcAft>
                <a:spcPts val="0"/>
              </a:spcAft>
              <a:buClr>
                <a:schemeClr val="lt1"/>
              </a:buClr>
              <a:buSzPts val="2200"/>
              <a:buChar char="•"/>
            </a:pPr>
            <a:r>
              <a:rPr lang="en-US" dirty="0">
                <a:solidFill>
                  <a:srgbClr val="FFFFFF"/>
                </a:solidFill>
              </a:rPr>
              <a:t>Sanitize Data Sent to Other Systems</a:t>
            </a:r>
          </a:p>
          <a:p>
            <a:pPr marL="685800" lvl="1" indent="-228600">
              <a:lnSpc>
                <a:spcPct val="120000"/>
              </a:lnSpc>
              <a:spcBef>
                <a:spcPts val="0"/>
              </a:spcBef>
              <a:buSzPts val="2200"/>
            </a:pPr>
            <a:r>
              <a:rPr lang="en-US" dirty="0">
                <a:solidFill>
                  <a:srgbClr val="FFFFFF"/>
                </a:solidFill>
              </a:rPr>
              <a:t>STD-003-CPP - Do not pass a non-null-terminated character sequence to a library function that expects a string</a:t>
            </a:r>
          </a:p>
          <a:p>
            <a:pPr marL="685800" lvl="1" indent="-228600">
              <a:lnSpc>
                <a:spcPct val="120000"/>
              </a:lnSpc>
              <a:spcBef>
                <a:spcPts val="0"/>
              </a:spcBef>
              <a:buSzPts val="2200"/>
            </a:pPr>
            <a:r>
              <a:rPr lang="en-US" dirty="0">
                <a:solidFill>
                  <a:srgbClr val="FFFFFF"/>
                </a:solidFill>
              </a:rPr>
              <a:t>STD-004-CPP - Prevent SQL Injection by using a data dictionary</a:t>
            </a:r>
          </a:p>
          <a:p>
            <a:pPr marL="228600" lvl="0" indent="-228600" algn="l" rtl="0">
              <a:lnSpc>
                <a:spcPct val="120000"/>
              </a:lnSpc>
              <a:spcBef>
                <a:spcPts val="0"/>
              </a:spcBef>
              <a:spcAft>
                <a:spcPts val="0"/>
              </a:spcAft>
              <a:buClr>
                <a:schemeClr val="lt1"/>
              </a:buClr>
              <a:buSzPts val="2200"/>
              <a:buChar char="•"/>
            </a:pPr>
            <a:r>
              <a:rPr lang="en-US" dirty="0">
                <a:solidFill>
                  <a:srgbClr val="FFFFFF"/>
                </a:solidFill>
              </a:rPr>
              <a:t>Practice Defense in Depth</a:t>
            </a:r>
          </a:p>
          <a:p>
            <a:pPr marL="228600" lvl="0" indent="-228600" algn="l" rtl="0">
              <a:lnSpc>
                <a:spcPct val="120000"/>
              </a:lnSpc>
              <a:spcBef>
                <a:spcPts val="0"/>
              </a:spcBef>
              <a:spcAft>
                <a:spcPts val="0"/>
              </a:spcAft>
              <a:buClr>
                <a:schemeClr val="lt1"/>
              </a:buClr>
              <a:buSzPts val="2200"/>
              <a:buChar char="•"/>
            </a:pPr>
            <a:r>
              <a:rPr lang="en-US" dirty="0">
                <a:solidFill>
                  <a:srgbClr val="FFFFFF"/>
                </a:solidFill>
              </a:rPr>
              <a:t>Use Effective Quality Assurance Techniques</a:t>
            </a:r>
          </a:p>
          <a:p>
            <a:pPr marL="685800" lvl="1" indent="-228600">
              <a:lnSpc>
                <a:spcPct val="120000"/>
              </a:lnSpc>
              <a:spcBef>
                <a:spcPts val="0"/>
              </a:spcBef>
              <a:buSzPts val="2200"/>
            </a:pPr>
            <a:r>
              <a:rPr lang="en-US" dirty="0">
                <a:solidFill>
                  <a:srgbClr val="FFFFFF"/>
                </a:solidFill>
              </a:rPr>
              <a:t>STD-009-CPP - Avoid using default operator new for over-aligned types</a:t>
            </a:r>
          </a:p>
          <a:p>
            <a:pPr marL="228600" lvl="0" indent="-228600" algn="l" rtl="0">
              <a:lnSpc>
                <a:spcPct val="120000"/>
              </a:lnSpc>
              <a:spcBef>
                <a:spcPts val="0"/>
              </a:spcBef>
              <a:spcAft>
                <a:spcPts val="0"/>
              </a:spcAft>
              <a:buClr>
                <a:schemeClr val="lt1"/>
              </a:buClr>
              <a:buSzPts val="2200"/>
              <a:buChar char="•"/>
            </a:pPr>
            <a:r>
              <a:rPr lang="en-US" dirty="0">
                <a:solidFill>
                  <a:srgbClr val="FFFFFF"/>
                </a:solidFill>
              </a:rPr>
              <a:t>Adopt a Secure Coding Standard</a:t>
            </a:r>
          </a:p>
          <a:p>
            <a:pPr marL="685800" lvl="1" indent="-228600">
              <a:lnSpc>
                <a:spcPct val="120000"/>
              </a:lnSpc>
              <a:spcBef>
                <a:spcPts val="0"/>
              </a:spcBef>
              <a:buSzPts val="2200"/>
            </a:pPr>
            <a:r>
              <a:rPr lang="en-US" dirty="0">
                <a:solidFill>
                  <a:srgbClr val="FFFFFF"/>
                </a:solidFill>
              </a:rPr>
              <a:t>STD-005-CPP - Properly deallocate dynamically allocated resources</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2179B83-2BB8-4AEF-86E2-127A8FDF37A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6684"/>
    </mc:Choice>
    <mc:Fallback>
      <p:transition spd="slow" advTm="76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STD-001-CPP - Use only explicitly signed or unsigned char type for numeric values</a:t>
            </a:r>
          </a:p>
          <a:p>
            <a:pPr marL="228600" lvl="0" indent="-228600" algn="l" rtl="0">
              <a:lnSpc>
                <a:spcPct val="90000"/>
              </a:lnSpc>
              <a:spcBef>
                <a:spcPts val="0"/>
              </a:spcBef>
              <a:spcAft>
                <a:spcPts val="0"/>
              </a:spcAft>
              <a:buClr>
                <a:schemeClr val="lt1"/>
              </a:buClr>
              <a:buSzPts val="2000"/>
              <a:buChar char="•"/>
            </a:pPr>
            <a:r>
              <a:rPr lang="en-US" sz="2000" dirty="0"/>
              <a:t>STD-002-CPP - Prevent Buffer Overflow by Validating Input</a:t>
            </a:r>
          </a:p>
          <a:p>
            <a:pPr marL="228600" lvl="0" indent="-228600" algn="l" rtl="0">
              <a:lnSpc>
                <a:spcPct val="90000"/>
              </a:lnSpc>
              <a:spcBef>
                <a:spcPts val="0"/>
              </a:spcBef>
              <a:spcAft>
                <a:spcPts val="0"/>
              </a:spcAft>
              <a:buClr>
                <a:schemeClr val="lt1"/>
              </a:buClr>
              <a:buSzPts val="2000"/>
              <a:buChar char="•"/>
            </a:pPr>
            <a:r>
              <a:rPr lang="en-US" sz="2000" dirty="0"/>
              <a:t>STD-003-CPP - Do not pass a non-null-terminated character sequence to a library function that expects a string</a:t>
            </a:r>
          </a:p>
          <a:p>
            <a:pPr marL="228600" lvl="0" indent="-228600" algn="l" rtl="0">
              <a:lnSpc>
                <a:spcPct val="90000"/>
              </a:lnSpc>
              <a:spcBef>
                <a:spcPts val="0"/>
              </a:spcBef>
              <a:spcAft>
                <a:spcPts val="0"/>
              </a:spcAft>
              <a:buClr>
                <a:schemeClr val="lt1"/>
              </a:buClr>
              <a:buSzPts val="2000"/>
              <a:buChar char="•"/>
            </a:pPr>
            <a:r>
              <a:rPr lang="en-US" sz="2000" dirty="0"/>
              <a:t>STD-004-CPP - Prevent SQL Injection by using a data dictionary</a:t>
            </a:r>
          </a:p>
          <a:p>
            <a:pPr marL="228600" lvl="0" indent="-228600" algn="l" rtl="0">
              <a:lnSpc>
                <a:spcPct val="90000"/>
              </a:lnSpc>
              <a:spcBef>
                <a:spcPts val="0"/>
              </a:spcBef>
              <a:spcAft>
                <a:spcPts val="0"/>
              </a:spcAft>
              <a:buClr>
                <a:schemeClr val="lt1"/>
              </a:buClr>
              <a:buSzPts val="2000"/>
              <a:buChar char="•"/>
            </a:pPr>
            <a:r>
              <a:rPr lang="en-US" sz="2000" dirty="0"/>
              <a:t>STD-005-CPP - Properly deallocate dynamically allocated resources</a:t>
            </a:r>
          </a:p>
          <a:p>
            <a:pPr marL="228600" lvl="0" indent="-228600" algn="l" rtl="0">
              <a:lnSpc>
                <a:spcPct val="90000"/>
              </a:lnSpc>
              <a:spcBef>
                <a:spcPts val="0"/>
              </a:spcBef>
              <a:spcAft>
                <a:spcPts val="0"/>
              </a:spcAft>
              <a:buClr>
                <a:schemeClr val="lt1"/>
              </a:buClr>
              <a:buSzPts val="2000"/>
              <a:buChar char="•"/>
            </a:pPr>
            <a:r>
              <a:rPr lang="en-US" sz="2000" dirty="0"/>
              <a:t>STD-006-CPP - Use a static assertion to test the value of a constant expression</a:t>
            </a:r>
          </a:p>
          <a:p>
            <a:pPr marL="228600" lvl="0" indent="-228600" algn="l" rtl="0">
              <a:lnSpc>
                <a:spcPct val="90000"/>
              </a:lnSpc>
              <a:spcBef>
                <a:spcPts val="0"/>
              </a:spcBef>
              <a:spcAft>
                <a:spcPts val="0"/>
              </a:spcAft>
              <a:buClr>
                <a:schemeClr val="lt1"/>
              </a:buClr>
              <a:buSzPts val="2000"/>
              <a:buChar char="•"/>
            </a:pPr>
            <a:r>
              <a:rPr lang="en-US" sz="2000" dirty="0"/>
              <a:t>STD-007-CPP - Do not reference base classes or class data members in a constructor or destructor function-try-block handler</a:t>
            </a:r>
          </a:p>
          <a:p>
            <a:pPr marL="228600" lvl="0" indent="-228600" algn="l" rtl="0">
              <a:lnSpc>
                <a:spcPct val="90000"/>
              </a:lnSpc>
              <a:spcBef>
                <a:spcPts val="0"/>
              </a:spcBef>
              <a:spcAft>
                <a:spcPts val="0"/>
              </a:spcAft>
              <a:buClr>
                <a:schemeClr val="lt1"/>
              </a:buClr>
              <a:buSzPts val="2000"/>
              <a:buChar char="•"/>
            </a:pPr>
            <a:r>
              <a:rPr lang="en-US" sz="2000" dirty="0"/>
              <a:t>STD-008-CPP - Do not leak resources when handling exceptions</a:t>
            </a:r>
          </a:p>
          <a:p>
            <a:pPr marL="228600" lvl="0" indent="-228600" algn="l" rtl="0">
              <a:lnSpc>
                <a:spcPct val="90000"/>
              </a:lnSpc>
              <a:spcBef>
                <a:spcPts val="0"/>
              </a:spcBef>
              <a:spcAft>
                <a:spcPts val="0"/>
              </a:spcAft>
              <a:buClr>
                <a:schemeClr val="lt1"/>
              </a:buClr>
              <a:buSzPts val="2000"/>
              <a:buChar char="•"/>
            </a:pPr>
            <a:r>
              <a:rPr lang="en-US" sz="2000" dirty="0"/>
              <a:t>STD-009-CPP - Avoid using default operator new for over-aligned types</a:t>
            </a:r>
          </a:p>
          <a:p>
            <a:pPr marL="228600" lvl="0" indent="-228600" algn="l" rtl="0">
              <a:lnSpc>
                <a:spcPct val="90000"/>
              </a:lnSpc>
              <a:spcBef>
                <a:spcPts val="0"/>
              </a:spcBef>
              <a:spcAft>
                <a:spcPts val="0"/>
              </a:spcAft>
              <a:buClr>
                <a:schemeClr val="lt1"/>
              </a:buClr>
              <a:buSzPts val="2000"/>
              <a:buChar char="•"/>
            </a:pPr>
            <a:r>
              <a:rPr lang="en-US" sz="2000" dirty="0"/>
              <a:t>STD-010-CPP - Use valid iterator ranges</a:t>
            </a:r>
          </a:p>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E1025DA-7BC3-4834-BA2C-818F1E422A9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6341"/>
    </mc:Choice>
    <mc:Fallback>
      <p:transition spd="slow" advTm="56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At Rest</a:t>
            </a:r>
          </a:p>
          <a:p>
            <a:pPr marL="685800" lvl="1" indent="-228600">
              <a:spcBef>
                <a:spcPts val="0"/>
              </a:spcBef>
              <a:buSzPts val="2000"/>
            </a:pPr>
            <a:r>
              <a:rPr lang="en-US" dirty="0"/>
              <a:t>Data Classifications</a:t>
            </a:r>
          </a:p>
          <a:p>
            <a:pPr marL="685800" lvl="1" indent="-228600">
              <a:spcBef>
                <a:spcPts val="0"/>
              </a:spcBef>
              <a:buSzPts val="2000"/>
            </a:pPr>
            <a:r>
              <a:rPr lang="en-US" dirty="0"/>
              <a:t>Secrets such as credentials shall not be stored as plain text.</a:t>
            </a:r>
          </a:p>
          <a:p>
            <a:pPr marL="457200" lvl="1" indent="0">
              <a:spcBef>
                <a:spcPts val="0"/>
              </a:spcBef>
              <a:buSzPts val="2000"/>
              <a:buNone/>
            </a:pPr>
            <a:endParaRPr lang="en-US" dirty="0"/>
          </a:p>
          <a:p>
            <a:pPr marL="228600" indent="-228600">
              <a:spcBef>
                <a:spcPts val="0"/>
              </a:spcBef>
              <a:buSzPts val="2000"/>
            </a:pPr>
            <a:r>
              <a:rPr lang="en-US" sz="2000" dirty="0"/>
              <a:t>In Flight</a:t>
            </a:r>
          </a:p>
          <a:p>
            <a:pPr marL="685800" lvl="1" indent="-228600">
              <a:spcBef>
                <a:spcPts val="0"/>
              </a:spcBef>
              <a:buSzPts val="2000"/>
            </a:pPr>
            <a:r>
              <a:rPr lang="en-US" dirty="0"/>
              <a:t>Firewalls and network access controls</a:t>
            </a:r>
          </a:p>
          <a:p>
            <a:pPr marL="685800" lvl="1" indent="-228600">
              <a:spcBef>
                <a:spcPts val="0"/>
              </a:spcBef>
              <a:buSzPts val="2000"/>
            </a:pPr>
            <a:r>
              <a:rPr lang="en-US" dirty="0"/>
              <a:t>Protect against malware attacks</a:t>
            </a:r>
          </a:p>
          <a:p>
            <a:pPr marL="685800" lvl="1" indent="-228600">
              <a:spcBef>
                <a:spcPts val="0"/>
              </a:spcBef>
              <a:buSzPts val="2000"/>
            </a:pPr>
            <a:r>
              <a:rPr lang="en-US" dirty="0"/>
              <a:t>Protect against network intrusions</a:t>
            </a:r>
          </a:p>
          <a:p>
            <a:pPr marL="457200" lvl="1" indent="0">
              <a:spcBef>
                <a:spcPts val="0"/>
              </a:spcBef>
              <a:buSzPts val="2000"/>
              <a:buNone/>
            </a:pPr>
            <a:endParaRPr lang="en-US" dirty="0"/>
          </a:p>
          <a:p>
            <a:pPr marL="228600" indent="-228600">
              <a:spcBef>
                <a:spcPts val="0"/>
              </a:spcBef>
              <a:buSzPts val="2000"/>
            </a:pPr>
            <a:r>
              <a:rPr lang="en-US" sz="2000" dirty="0"/>
              <a:t>In Use</a:t>
            </a:r>
          </a:p>
          <a:p>
            <a:pPr marL="685800" lvl="1" indent="-228600">
              <a:spcBef>
                <a:spcPts val="0"/>
              </a:spcBef>
              <a:buSzPts val="2000"/>
            </a:pPr>
            <a:r>
              <a:rPr lang="en-US" dirty="0"/>
              <a:t>Decrypted data is permitted for such purpose as reporting or visualization</a:t>
            </a:r>
          </a:p>
          <a:p>
            <a:pPr marL="685800" lvl="1" indent="-228600">
              <a:spcBef>
                <a:spcPts val="0"/>
              </a:spcBef>
              <a:buSzPts val="2000"/>
            </a:pPr>
            <a:r>
              <a:rPr lang="en-US" dirty="0"/>
              <a:t>Any decrypted data cannot be transferred to a personal device</a:t>
            </a:r>
          </a:p>
          <a:p>
            <a:pPr marL="685800" lvl="1" indent="-228600">
              <a:spcBef>
                <a:spcPts val="0"/>
              </a:spcBef>
              <a:buSzPts val="2000"/>
            </a:pPr>
            <a:r>
              <a:rPr lang="en-US" dirty="0"/>
              <a:t>Decrypted data is not to leave a company location or approved event</a:t>
            </a: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E460A36-2240-44DF-9F74-1A3BDBBE860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4749"/>
    </mc:Choice>
    <mc:Fallback>
      <p:transition spd="slow" advTm="104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1930400"/>
            <a:ext cx="10820400" cy="428828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a:t>
            </a:r>
          </a:p>
          <a:p>
            <a:pPr marL="685800" lvl="1" indent="-228600">
              <a:spcBef>
                <a:spcPts val="0"/>
              </a:spcBef>
              <a:buSzPts val="2400"/>
            </a:pPr>
            <a:r>
              <a:rPr lang="en-US" sz="2200" dirty="0"/>
              <a:t>User Management</a:t>
            </a:r>
          </a:p>
          <a:p>
            <a:pPr marL="685800" lvl="1" indent="-228600">
              <a:spcBef>
                <a:spcPts val="0"/>
              </a:spcBef>
              <a:buSzPts val="2400"/>
            </a:pPr>
            <a:r>
              <a:rPr lang="en-US" sz="2200" dirty="0"/>
              <a:t>Active Directory</a:t>
            </a:r>
          </a:p>
          <a:p>
            <a:pPr marL="685800" lvl="1" indent="-228600">
              <a:spcBef>
                <a:spcPts val="0"/>
              </a:spcBef>
              <a:buSzPts val="2400"/>
            </a:pPr>
            <a:r>
              <a:rPr lang="en-US" sz="2200" dirty="0"/>
              <a:t>Control System Access, Roles, and Permissions through one service</a:t>
            </a:r>
          </a:p>
          <a:p>
            <a:pPr marL="685800" lvl="1" indent="-228600">
              <a:spcBef>
                <a:spcPts val="0"/>
              </a:spcBef>
              <a:buSzPts val="2400"/>
            </a:pPr>
            <a:endParaRPr lang="en-US" sz="2200" dirty="0"/>
          </a:p>
          <a:p>
            <a:pPr marL="228600" indent="-228600">
              <a:spcBef>
                <a:spcPts val="0"/>
              </a:spcBef>
              <a:buSzPts val="2400"/>
            </a:pPr>
            <a:r>
              <a:rPr lang="en-US" dirty="0"/>
              <a:t>Authorization</a:t>
            </a:r>
          </a:p>
          <a:p>
            <a:pPr marL="685800" lvl="1" indent="-228600">
              <a:spcBef>
                <a:spcPts val="0"/>
              </a:spcBef>
              <a:buSzPts val="2400"/>
            </a:pPr>
            <a:r>
              <a:rPr lang="en-US" dirty="0"/>
              <a:t>Role-based Access Controls</a:t>
            </a:r>
          </a:p>
          <a:p>
            <a:pPr marL="685800" lvl="1" indent="-228600">
              <a:spcBef>
                <a:spcPts val="0"/>
              </a:spcBef>
              <a:buSzPts val="2400"/>
            </a:pPr>
            <a:r>
              <a:rPr lang="en-US" dirty="0"/>
              <a:t>Data Accessibility Is Permitted Through Pre-defined Roles</a:t>
            </a:r>
          </a:p>
          <a:p>
            <a:pPr marL="685800" lvl="1" indent="-228600">
              <a:spcBef>
                <a:spcPts val="0"/>
              </a:spcBef>
              <a:buSzPts val="2400"/>
            </a:pPr>
            <a:r>
              <a:rPr lang="en-US" dirty="0"/>
              <a:t>Shared Storage Spaces, Applications, and Databases</a:t>
            </a:r>
          </a:p>
          <a:p>
            <a:pPr marL="457200" lvl="1" indent="0">
              <a:spcBef>
                <a:spcPts val="0"/>
              </a:spcBef>
              <a:buSzPts val="2400"/>
              <a:buNone/>
            </a:pPr>
            <a:endParaRPr lang="en-US" dirty="0"/>
          </a:p>
          <a:p>
            <a:pPr marL="228600" indent="-228600">
              <a:spcBef>
                <a:spcPts val="0"/>
              </a:spcBef>
              <a:buSzPts val="2400"/>
            </a:pPr>
            <a:r>
              <a:rPr lang="en-US" dirty="0"/>
              <a:t>Accounting</a:t>
            </a:r>
          </a:p>
          <a:p>
            <a:pPr marL="685800" lvl="1" indent="-228600">
              <a:spcBef>
                <a:spcPts val="0"/>
              </a:spcBef>
              <a:buSzPts val="2400"/>
            </a:pPr>
            <a:r>
              <a:rPr lang="en-US" dirty="0"/>
              <a:t>Monitor User Usage</a:t>
            </a:r>
          </a:p>
          <a:p>
            <a:pPr marL="685800" lvl="1" indent="-228600">
              <a:spcBef>
                <a:spcPts val="0"/>
              </a:spcBef>
              <a:buSzPts val="2400"/>
            </a:pPr>
            <a:r>
              <a:rPr lang="en-US" dirty="0"/>
              <a:t>Security Information and Event Management Tool</a:t>
            </a:r>
          </a:p>
          <a:p>
            <a:pPr marL="685800" lvl="1" indent="-228600">
              <a:spcBef>
                <a:spcPts val="0"/>
              </a:spcBef>
              <a:buSzPts val="2400"/>
            </a:pPr>
            <a:r>
              <a:rPr lang="en-US" dirty="0"/>
              <a:t>Intelligence That Scans For Suspicious Activity</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73CA9F8-C80C-43C8-8B5C-454849FFE2C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2978"/>
    </mc:Choice>
    <mc:Fallback>
      <p:transition spd="slow" advTm="92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5" name="Google Shape;195;g9504e29505_0_0">
            <a:extLst>
              <a:ext uri="{FF2B5EF4-FFF2-40B4-BE49-F238E27FC236}">
                <a16:creationId xmlns:a16="http://schemas.microsoft.com/office/drawing/2014/main" id="{D341922E-ECB6-432E-BD51-479D94D2C989}"/>
              </a:ext>
            </a:extLst>
          </p:cNvPr>
          <p:cNvSpPr txBox="1">
            <a:spLocks/>
          </p:cNvSpPr>
          <p:nvPr/>
        </p:nvSpPr>
        <p:spPr>
          <a:xfrm>
            <a:off x="618309" y="764373"/>
            <a:ext cx="8678091" cy="129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dirty="0"/>
              <a:t>Out Of Range Exception</a:t>
            </a:r>
          </a:p>
        </p:txBody>
      </p:sp>
      <p:pic>
        <p:nvPicPr>
          <p:cNvPr id="3" name="Picture 2">
            <a:extLst>
              <a:ext uri="{FF2B5EF4-FFF2-40B4-BE49-F238E27FC236}">
                <a16:creationId xmlns:a16="http://schemas.microsoft.com/office/drawing/2014/main" id="{463921FA-D5B7-4A83-ABEF-DD518F5DCC61}"/>
              </a:ext>
            </a:extLst>
          </p:cNvPr>
          <p:cNvPicPr>
            <a:picLocks noChangeAspect="1"/>
          </p:cNvPicPr>
          <p:nvPr/>
        </p:nvPicPr>
        <p:blipFill>
          <a:blip r:embed="rId7"/>
          <a:stretch>
            <a:fillRect/>
          </a:stretch>
        </p:blipFill>
        <p:spPr>
          <a:xfrm>
            <a:off x="1504863" y="2458785"/>
            <a:ext cx="8392696" cy="2981741"/>
          </a:xfrm>
          <a:prstGeom prst="rect">
            <a:avLst/>
          </a:prstGeom>
        </p:spPr>
      </p:pic>
      <p:pic>
        <p:nvPicPr>
          <p:cNvPr id="6" name="Picture 5">
            <a:extLst>
              <a:ext uri="{FF2B5EF4-FFF2-40B4-BE49-F238E27FC236}">
                <a16:creationId xmlns:a16="http://schemas.microsoft.com/office/drawing/2014/main" id="{0BAAA0FA-3E8A-41F8-878F-EC32601CE13C}"/>
              </a:ext>
            </a:extLst>
          </p:cNvPr>
          <p:cNvPicPr>
            <a:picLocks noChangeAspect="1"/>
          </p:cNvPicPr>
          <p:nvPr/>
        </p:nvPicPr>
        <p:blipFill>
          <a:blip r:embed="rId8"/>
          <a:stretch>
            <a:fillRect/>
          </a:stretch>
        </p:blipFill>
        <p:spPr>
          <a:xfrm>
            <a:off x="7000246" y="3429000"/>
            <a:ext cx="4505954" cy="419158"/>
          </a:xfrm>
          <a:prstGeom prst="rect">
            <a:avLst/>
          </a:prstGeom>
        </p:spPr>
      </p:pic>
      <p:pic>
        <p:nvPicPr>
          <p:cNvPr id="7" name="Audio 6">
            <a:hlinkClick r:id="" action="ppaction://media"/>
            <a:extLst>
              <a:ext uri="{FF2B5EF4-FFF2-40B4-BE49-F238E27FC236}">
                <a16:creationId xmlns:a16="http://schemas.microsoft.com/office/drawing/2014/main" id="{DA386170-FB1D-4279-8736-7035B23B9C9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260"/>
    </mc:Choice>
    <mc:Fallback>
      <p:transition spd="slow" advTm="44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450C322E-515D-452A-A44F-4D68FFA61DD0}"/>
              </a:ext>
            </a:extLst>
          </p:cNvPr>
          <p:cNvPicPr>
            <a:picLocks noChangeAspect="1"/>
          </p:cNvPicPr>
          <p:nvPr/>
        </p:nvPicPr>
        <p:blipFill>
          <a:blip r:embed="rId7"/>
          <a:stretch>
            <a:fillRect/>
          </a:stretch>
        </p:blipFill>
        <p:spPr>
          <a:xfrm>
            <a:off x="1471537" y="2518928"/>
            <a:ext cx="7354326" cy="3277057"/>
          </a:xfrm>
          <a:prstGeom prst="rect">
            <a:avLst/>
          </a:prstGeom>
        </p:spPr>
      </p:pic>
      <p:sp>
        <p:nvSpPr>
          <p:cNvPr id="7" name="Google Shape;195;g9504e29505_0_0">
            <a:extLst>
              <a:ext uri="{FF2B5EF4-FFF2-40B4-BE49-F238E27FC236}">
                <a16:creationId xmlns:a16="http://schemas.microsoft.com/office/drawing/2014/main" id="{B2E9518C-6237-4402-A568-49634B8D08A4}"/>
              </a:ext>
            </a:extLst>
          </p:cNvPr>
          <p:cNvSpPr txBox="1">
            <a:spLocks/>
          </p:cNvSpPr>
          <p:nvPr/>
        </p:nvSpPr>
        <p:spPr>
          <a:xfrm>
            <a:off x="609600" y="764373"/>
            <a:ext cx="8768353" cy="129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dirty="0"/>
              <a:t>Max Capacity Of Vector</a:t>
            </a:r>
          </a:p>
        </p:txBody>
      </p:sp>
      <p:pic>
        <p:nvPicPr>
          <p:cNvPr id="5" name="Picture 4">
            <a:extLst>
              <a:ext uri="{FF2B5EF4-FFF2-40B4-BE49-F238E27FC236}">
                <a16:creationId xmlns:a16="http://schemas.microsoft.com/office/drawing/2014/main" id="{CED182A6-270B-46E6-BEC5-1EC02CA56821}"/>
              </a:ext>
            </a:extLst>
          </p:cNvPr>
          <p:cNvPicPr>
            <a:picLocks noChangeAspect="1"/>
          </p:cNvPicPr>
          <p:nvPr/>
        </p:nvPicPr>
        <p:blipFill>
          <a:blip r:embed="rId8"/>
          <a:stretch>
            <a:fillRect/>
          </a:stretch>
        </p:blipFill>
        <p:spPr>
          <a:xfrm>
            <a:off x="7020186" y="3429000"/>
            <a:ext cx="4715533" cy="438211"/>
          </a:xfrm>
          <a:prstGeom prst="rect">
            <a:avLst/>
          </a:prstGeom>
        </p:spPr>
      </p:pic>
      <p:pic>
        <p:nvPicPr>
          <p:cNvPr id="6" name="Audio 5">
            <a:hlinkClick r:id="" action="ppaction://media"/>
            <a:extLst>
              <a:ext uri="{FF2B5EF4-FFF2-40B4-BE49-F238E27FC236}">
                <a16:creationId xmlns:a16="http://schemas.microsoft.com/office/drawing/2014/main" id="{ACDAD284-17E7-44E7-B653-15861BAADAF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302186960"/>
      </p:ext>
    </p:extLst>
  </p:cSld>
  <p:clrMapOvr>
    <a:masterClrMapping/>
  </p:clrMapOvr>
  <mc:AlternateContent xmlns:mc="http://schemas.openxmlformats.org/markup-compatibility/2006">
    <mc:Choice xmlns:p14="http://schemas.microsoft.com/office/powerpoint/2010/main" Requires="p14">
      <p:transition spd="slow" p14:dur="2000" advTm="27654"/>
    </mc:Choice>
    <mc:Fallback>
      <p:transition spd="slow" advTm="27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2086</TotalTime>
  <Words>1515</Words>
  <Application>Microsoft Office PowerPoint</Application>
  <PresentationFormat>Widescreen</PresentationFormat>
  <Paragraphs>170</Paragraphs>
  <Slides>19</Slides>
  <Notes>19</Notes>
  <HiddenSlides>0</HiddenSlides>
  <MMClips>16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Andersen, Joseph</cp:lastModifiedBy>
  <cp:revision>24</cp:revision>
  <dcterms:created xsi:type="dcterms:W3CDTF">2020-08-19T17:59:24Z</dcterms:created>
  <dcterms:modified xsi:type="dcterms:W3CDTF">2021-06-21T00:45:30Z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